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60" d="100"/>
          <a:sy n="60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930428" y="7768828"/>
            <a:ext cx="8528664" cy="49069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930428" y="6341038"/>
            <a:ext cx="8528664" cy="7137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4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sz="half" idx="13"/>
          </p:nvPr>
        </p:nvSpPr>
        <p:spPr>
          <a:xfrm>
            <a:off x="6892636" y="3877107"/>
            <a:ext cx="10598729" cy="7069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quarter" idx="13"/>
          </p:nvPr>
        </p:nvSpPr>
        <p:spPr>
          <a:xfrm>
            <a:off x="8250597" y="3860547"/>
            <a:ext cx="7882805" cy="5257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168644" y="8011715"/>
            <a:ext cx="10046711" cy="872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68644" y="8850781"/>
            <a:ext cx="10046711" cy="6900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665460" y="5847808"/>
            <a:ext cx="9053080" cy="2020384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10348262" y="4357362"/>
            <a:ext cx="7501914" cy="5001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10258" y="4291120"/>
            <a:ext cx="4443739" cy="2412316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10258" y="6714475"/>
            <a:ext cx="4443739" cy="248959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626818" y="4031672"/>
            <a:ext cx="9130364" cy="99363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626818" y="4031672"/>
            <a:ext cx="9130364" cy="99363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6818" y="5246110"/>
            <a:ext cx="9130364" cy="4040765"/>
          </a:xfrm>
          <a:prstGeom prst="rect">
            <a:avLst/>
          </a:prstGeom>
        </p:spPr>
        <p:txBody>
          <a:bodyPr anchor="ctr"/>
          <a:lstStyle>
            <a:lvl1pPr marL="582083" indent="-582083" algn="l">
              <a:spcBef>
                <a:spcPts val="5900"/>
              </a:spcBef>
              <a:buSzPct val="125000"/>
              <a:buChar char="•"/>
              <a:defRPr sz="4400"/>
            </a:lvl1pPr>
            <a:lvl2pPr marL="1217083" indent="-582083" algn="l">
              <a:spcBef>
                <a:spcPts val="5900"/>
              </a:spcBef>
              <a:buSzPct val="125000"/>
              <a:buChar char="•"/>
              <a:defRPr sz="4400"/>
            </a:lvl2pPr>
            <a:lvl3pPr marL="1852083" indent="-582083" algn="l">
              <a:spcBef>
                <a:spcPts val="5900"/>
              </a:spcBef>
              <a:buSzPct val="125000"/>
              <a:buChar char="•"/>
              <a:defRPr sz="4400"/>
            </a:lvl3pPr>
            <a:lvl4pPr marL="2487083" indent="-582083" algn="l">
              <a:spcBef>
                <a:spcPts val="5900"/>
              </a:spcBef>
              <a:buSzPct val="125000"/>
              <a:buChar char="•"/>
              <a:defRPr sz="4400"/>
            </a:lvl4pPr>
            <a:lvl5pPr marL="3122083" indent="-582083" algn="l">
              <a:spcBef>
                <a:spcPts val="5900"/>
              </a:spcBef>
              <a:buSzPct val="125000"/>
              <a:buChar char="•"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1656543" y="5246110"/>
            <a:ext cx="6061148" cy="40407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626818" y="4031672"/>
            <a:ext cx="9130364" cy="99363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6818" y="5246110"/>
            <a:ext cx="4443739" cy="4040765"/>
          </a:xfrm>
          <a:prstGeom prst="rect">
            <a:avLst/>
          </a:prstGeom>
        </p:spPr>
        <p:txBody>
          <a:bodyPr anchor="ctr"/>
          <a:lstStyle>
            <a:lvl1pPr marL="529389" indent="-529389" algn="l">
              <a:spcBef>
                <a:spcPts val="4500"/>
              </a:spcBef>
              <a:buSzPct val="125000"/>
              <a:buChar char="•"/>
              <a:defRPr sz="3600"/>
            </a:lvl1pPr>
            <a:lvl2pPr marL="1088189" indent="-529389" algn="l">
              <a:spcBef>
                <a:spcPts val="4500"/>
              </a:spcBef>
              <a:buSzPct val="125000"/>
              <a:buChar char="•"/>
              <a:defRPr sz="3600"/>
            </a:lvl2pPr>
            <a:lvl3pPr marL="1646989" indent="-529389" algn="l">
              <a:spcBef>
                <a:spcPts val="4500"/>
              </a:spcBef>
              <a:buSzPct val="125000"/>
              <a:buChar char="•"/>
              <a:defRPr sz="3600"/>
            </a:lvl3pPr>
            <a:lvl4pPr marL="2205789" indent="-529389" algn="l">
              <a:spcBef>
                <a:spcPts val="4500"/>
              </a:spcBef>
              <a:buSzPct val="125000"/>
              <a:buChar char="•"/>
              <a:defRPr sz="3600"/>
            </a:lvl4pPr>
            <a:lvl5pPr marL="2764589" indent="-529389" algn="l">
              <a:spcBef>
                <a:spcPts val="4500"/>
              </a:spcBef>
              <a:buSzPct val="12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6818" y="4649931"/>
            <a:ext cx="9130364" cy="4416138"/>
          </a:xfrm>
          <a:prstGeom prst="rect">
            <a:avLst/>
          </a:prstGeom>
        </p:spPr>
        <p:txBody>
          <a:bodyPr anchor="ctr"/>
          <a:lstStyle>
            <a:lvl1pPr marL="582083" indent="-582083" algn="l">
              <a:spcBef>
                <a:spcPts val="5900"/>
              </a:spcBef>
              <a:buSzPct val="125000"/>
              <a:buChar char="•"/>
              <a:defRPr sz="4400"/>
            </a:lvl1pPr>
            <a:lvl2pPr marL="1217083" indent="-582083" algn="l">
              <a:spcBef>
                <a:spcPts val="5900"/>
              </a:spcBef>
              <a:buSzPct val="125000"/>
              <a:buChar char="•"/>
              <a:defRPr sz="4400"/>
            </a:lvl2pPr>
            <a:lvl3pPr marL="1852083" indent="-582083" algn="l">
              <a:spcBef>
                <a:spcPts val="5900"/>
              </a:spcBef>
              <a:buSzPct val="125000"/>
              <a:buChar char="•"/>
              <a:defRPr sz="4400"/>
            </a:lvl3pPr>
            <a:lvl4pPr marL="2487083" indent="-582083" algn="l">
              <a:spcBef>
                <a:spcPts val="5900"/>
              </a:spcBef>
              <a:buSzPct val="125000"/>
              <a:buChar char="•"/>
              <a:defRPr sz="4400"/>
            </a:lvl4pPr>
            <a:lvl5pPr marL="3122083" indent="-582083" algn="l">
              <a:spcBef>
                <a:spcPts val="5900"/>
              </a:spcBef>
              <a:buSzPct val="125000"/>
              <a:buChar char="•"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3708673" y="6935282"/>
            <a:ext cx="3649693" cy="24343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3538920" y="4368403"/>
            <a:ext cx="3621233" cy="24141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60152" y="4368403"/>
            <a:ext cx="7477072" cy="49847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65460" y="4876258"/>
            <a:ext cx="9053080" cy="2020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080" tIns="22080" rIns="22080" bIns="2208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665460" y="6951843"/>
            <a:ext cx="9053080" cy="6900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080" tIns="22080" rIns="22080" bIns="2208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5462" y="9562882"/>
            <a:ext cx="367555" cy="378958"/>
          </a:xfrm>
          <a:prstGeom prst="rect">
            <a:avLst/>
          </a:prstGeom>
          <a:ln w="3175">
            <a:miter lim="400000"/>
          </a:ln>
        </p:spPr>
        <p:txBody>
          <a:bodyPr wrap="none" lIns="22080" tIns="22080" rIns="22080" bIns="22080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utterstock_1646694124.jpg" descr="shutterstock_1646694124.jpg"/>
          <p:cNvPicPr>
            <a:picLocks noChangeAspect="1"/>
          </p:cNvPicPr>
          <p:nvPr/>
        </p:nvPicPr>
        <p:blipFill>
          <a:blip r:embed="rId2"/>
          <a:srcRect l="16787" t="12530" r="20205"/>
          <a:stretch>
            <a:fillRect/>
          </a:stretch>
        </p:blipFill>
        <p:spPr>
          <a:xfrm>
            <a:off x="7987552" y="5714147"/>
            <a:ext cx="6867760" cy="6359244"/>
          </a:xfrm>
          <a:prstGeom prst="rect">
            <a:avLst/>
          </a:prstGeom>
          <a:ln w="3175">
            <a:miter lim="400000"/>
          </a:ln>
        </p:spPr>
      </p:pic>
      <p:pic>
        <p:nvPicPr>
          <p:cNvPr id="120" name="shutterstock_522554425.jpg" descr="shutterstock_522554425.jpg"/>
          <p:cNvPicPr>
            <a:picLocks noChangeAspect="1"/>
          </p:cNvPicPr>
          <p:nvPr/>
        </p:nvPicPr>
        <p:blipFill>
          <a:blip r:embed="rId3"/>
          <a:srcRect l="3492" t="27947" r="21768"/>
          <a:stretch>
            <a:fillRect/>
          </a:stretch>
        </p:blipFill>
        <p:spPr>
          <a:xfrm>
            <a:off x="15001029" y="5714146"/>
            <a:ext cx="9421072" cy="6057998"/>
          </a:xfrm>
          <a:prstGeom prst="rect">
            <a:avLst/>
          </a:prstGeom>
          <a:ln w="3175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94791" y="11303339"/>
            <a:ext cx="24516892" cy="2428610"/>
          </a:xfrm>
          <a:prstGeom prst="rect">
            <a:avLst/>
          </a:prstGeom>
          <a:gradFill>
            <a:gsLst>
              <a:gs pos="0">
                <a:srgbClr val="054982"/>
              </a:gs>
              <a:gs pos="100000">
                <a:srgbClr val="077DDF"/>
              </a:gs>
            </a:gsLst>
            <a:lin ang="5400000"/>
          </a:gradFill>
          <a:ln w="3175">
            <a:miter lim="400000"/>
          </a:ln>
        </p:spPr>
        <p:txBody>
          <a:bodyPr lIns="249381" tIns="249381" rIns="249381" bIns="249381" anchor="ctr"/>
          <a:lstStyle/>
          <a:p>
            <a:pPr defTabSz="810490">
              <a:lnSpc>
                <a:spcPct val="90000"/>
              </a:lnSpc>
              <a:spcBef>
                <a:spcPts val="900"/>
              </a:spcBef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</p:txBody>
      </p:sp>
      <p:sp>
        <p:nvSpPr>
          <p:cNvPr id="122" name="Rounded Rectangle"/>
          <p:cNvSpPr/>
          <p:nvPr/>
        </p:nvSpPr>
        <p:spPr>
          <a:xfrm>
            <a:off x="810192" y="5044868"/>
            <a:ext cx="7355617" cy="7570686"/>
          </a:xfrm>
          <a:prstGeom prst="roundRect">
            <a:avLst>
              <a:gd name="adj" fmla="val 7920"/>
            </a:avLst>
          </a:prstGeom>
          <a:solidFill>
            <a:srgbClr val="9CCB3B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OPEN YOUR CAMERA AND SCAN THIS CODE"/>
          <p:cNvSpPr txBox="1"/>
          <p:nvPr/>
        </p:nvSpPr>
        <p:spPr>
          <a:xfrm>
            <a:off x="796138" y="5263406"/>
            <a:ext cx="7338418" cy="1093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/>
          <a:lstStyle>
            <a:lvl1pPr defTabSz="810490">
              <a:lnSpc>
                <a:spcPct val="80000"/>
              </a:lnSpc>
              <a:defRPr sz="23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OPEN YOUR CAMERA AND SCAN THIS CODE</a:t>
            </a:r>
          </a:p>
        </p:txBody>
      </p:sp>
      <p:sp>
        <p:nvSpPr>
          <p:cNvPr id="124" name="Rounded Rectangle"/>
          <p:cNvSpPr/>
          <p:nvPr/>
        </p:nvSpPr>
        <p:spPr>
          <a:xfrm>
            <a:off x="810192" y="5911509"/>
            <a:ext cx="7355617" cy="7265457"/>
          </a:xfrm>
          <a:prstGeom prst="roundRect">
            <a:avLst>
              <a:gd name="adj" fmla="val 8019"/>
            </a:avLst>
          </a:prstGeom>
          <a:solidFill>
            <a:srgbClr val="FFFFFF"/>
          </a:solidFill>
          <a:ln w="3175">
            <a:miter lim="400000"/>
          </a:ln>
          <a:effectLst>
            <a:outerShdw blurRad="1778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37" y="6420396"/>
            <a:ext cx="6437327" cy="6338292"/>
          </a:xfrm>
          <a:prstGeom prst="rect">
            <a:avLst/>
          </a:prstGeom>
          <a:ln w="3175">
            <a:miter lim="400000"/>
          </a:ln>
        </p:spPr>
      </p:pic>
      <p:sp>
        <p:nvSpPr>
          <p:cNvPr id="126" name="Rectangle"/>
          <p:cNvSpPr/>
          <p:nvPr/>
        </p:nvSpPr>
        <p:spPr>
          <a:xfrm>
            <a:off x="3555913" y="8796316"/>
            <a:ext cx="1818868" cy="1586449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5"/>
          <a:srcRect t="15152" r="79285" b="29045"/>
          <a:stretch>
            <a:fillRect/>
          </a:stretch>
        </p:blipFill>
        <p:spPr>
          <a:xfrm>
            <a:off x="3690244" y="9014055"/>
            <a:ext cx="1595256" cy="1289249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GradGuard.com/Tuition/schoolnamehere…"/>
          <p:cNvSpPr txBox="1"/>
          <p:nvPr/>
        </p:nvSpPr>
        <p:spPr>
          <a:xfrm>
            <a:off x="8664564" y="11759034"/>
            <a:ext cx="9637360" cy="10979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dirty="0" err="1">
                <a:solidFill>
                  <a:schemeClr val="bg1"/>
                </a:solidFill>
              </a:rPr>
              <a:t>Gradguard.com</a:t>
            </a:r>
            <a:r>
              <a:rPr lang="en-US" dirty="0">
                <a:solidFill>
                  <a:schemeClr val="bg1"/>
                </a:solidFill>
              </a:rPr>
              <a:t>/tuition/</a:t>
            </a:r>
            <a:r>
              <a:rPr lang="en-US" dirty="0" err="1">
                <a:solidFill>
                  <a:schemeClr val="bg1"/>
                </a:solidFill>
              </a:rPr>
              <a:t>cgu</a:t>
            </a:r>
            <a:endParaRPr lang="en-US" dirty="0">
              <a:solidFill>
                <a:schemeClr val="bg1"/>
              </a:solidFill>
            </a:endParaRPr>
          </a:p>
          <a:p>
            <a:pPr algn="l" defTabSz="810490">
              <a:lnSpc>
                <a:spcPct val="90000"/>
              </a:lnSpc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(877) 794-6603</a:t>
            </a:r>
          </a:p>
        </p:txBody>
      </p:sp>
      <p:sp>
        <p:nvSpPr>
          <p:cNvPr id="129" name="Tuition Protection Plan"/>
          <p:cNvSpPr txBox="1"/>
          <p:nvPr/>
        </p:nvSpPr>
        <p:spPr>
          <a:xfrm>
            <a:off x="810192" y="344942"/>
            <a:ext cx="20852156" cy="2525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>
            <a:lvl1pPr algn="l" defTabSz="810490">
              <a:lnSpc>
                <a:spcPct val="60000"/>
              </a:lnSpc>
              <a:defRPr sz="14000">
                <a:solidFill>
                  <a:srgbClr val="07498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Tuition Protection Plan</a:t>
            </a:r>
          </a:p>
        </p:txBody>
      </p:sp>
      <p:sp>
        <p:nvSpPr>
          <p:cNvPr id="130" name="Circle"/>
          <p:cNvSpPr/>
          <p:nvPr/>
        </p:nvSpPr>
        <p:spPr>
          <a:xfrm>
            <a:off x="20290445" y="2600105"/>
            <a:ext cx="3641922" cy="3641922"/>
          </a:xfrm>
          <a:prstGeom prst="ellipse">
            <a:avLst/>
          </a:prstGeom>
          <a:solidFill>
            <a:srgbClr val="9CCB3B"/>
          </a:solidFill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Serious Injury or Illness…"/>
          <p:cNvSpPr txBox="1"/>
          <p:nvPr/>
        </p:nvSpPr>
        <p:spPr>
          <a:xfrm>
            <a:off x="20708180" y="2994856"/>
            <a:ext cx="2806450" cy="2811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/>
          <a:p>
            <a:pPr defTabSz="810490">
              <a:lnSpc>
                <a:spcPct val="80000"/>
              </a:lnSpc>
              <a:spcBef>
                <a:spcPts val="200"/>
              </a:spcBef>
              <a:defRPr sz="3800">
                <a:solidFill>
                  <a:srgbClr val="05488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Serious Injury or Illness</a:t>
            </a:r>
          </a:p>
          <a:p>
            <a:pPr defTabSz="810490">
              <a:lnSpc>
                <a:spcPct val="80000"/>
              </a:lnSpc>
              <a:spcBef>
                <a:spcPts val="200"/>
              </a:spcBef>
              <a:defRPr sz="2400" b="0">
                <a:solidFill>
                  <a:srgbClr val="054881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like mononucleosis or a severe head injury</a:t>
            </a:r>
          </a:p>
        </p:txBody>
      </p:sp>
      <p:sp>
        <p:nvSpPr>
          <p:cNvPr id="132" name="Tuition Insurance provides confidence by reimbursing tuition costs if a student withdraws at any time during the semester for a covered reason.*"/>
          <p:cNvSpPr txBox="1"/>
          <p:nvPr/>
        </p:nvSpPr>
        <p:spPr>
          <a:xfrm>
            <a:off x="810192" y="2563555"/>
            <a:ext cx="13197093" cy="2055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defRPr sz="4000" b="0">
                <a:solidFill>
                  <a:srgbClr val="054881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Tuition Insurance provides confidence by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reimbursing tuition costs if a student withdraws at any time</a:t>
            </a:r>
            <a:r>
              <a:t> during the semester for a covered reason.*</a:t>
            </a:r>
          </a:p>
        </p:txBody>
      </p:sp>
      <p:sp>
        <p:nvSpPr>
          <p:cNvPr id="133" name="Circle"/>
          <p:cNvSpPr/>
          <p:nvPr/>
        </p:nvSpPr>
        <p:spPr>
          <a:xfrm>
            <a:off x="16970393" y="2600105"/>
            <a:ext cx="3641922" cy="3641922"/>
          </a:xfrm>
          <a:prstGeom prst="ellipse">
            <a:avLst/>
          </a:prstGeom>
          <a:solidFill>
            <a:srgbClr val="9CCB3B"/>
          </a:solidFill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Circle"/>
          <p:cNvSpPr/>
          <p:nvPr/>
        </p:nvSpPr>
        <p:spPr>
          <a:xfrm>
            <a:off x="13680093" y="2600105"/>
            <a:ext cx="3641922" cy="3641922"/>
          </a:xfrm>
          <a:prstGeom prst="ellipse">
            <a:avLst/>
          </a:prstGeom>
          <a:solidFill>
            <a:srgbClr val="9CCB3B"/>
          </a:solidFill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Mental Health Conditions…"/>
          <p:cNvSpPr txBox="1"/>
          <p:nvPr/>
        </p:nvSpPr>
        <p:spPr>
          <a:xfrm>
            <a:off x="13804470" y="3146206"/>
            <a:ext cx="3393169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/>
          <a:p>
            <a:pPr defTabSz="810490">
              <a:lnSpc>
                <a:spcPct val="80000"/>
              </a:lnSpc>
              <a:spcBef>
                <a:spcPts val="200"/>
              </a:spcBef>
              <a:defRPr sz="3800">
                <a:solidFill>
                  <a:srgbClr val="05488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Mental Health Conditions</a:t>
            </a:r>
          </a:p>
          <a:p>
            <a:pPr defTabSz="810490">
              <a:lnSpc>
                <a:spcPct val="80000"/>
              </a:lnSpc>
              <a:spcBef>
                <a:spcPts val="200"/>
              </a:spcBef>
              <a:defRPr sz="2400" b="0">
                <a:solidFill>
                  <a:srgbClr val="054881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like depression or anxiety</a:t>
            </a:r>
          </a:p>
        </p:txBody>
      </p:sp>
      <p:sp>
        <p:nvSpPr>
          <p:cNvPr id="136" name="Chronic Illness…"/>
          <p:cNvSpPr txBox="1"/>
          <p:nvPr/>
        </p:nvSpPr>
        <p:spPr>
          <a:xfrm>
            <a:off x="17392615" y="3257966"/>
            <a:ext cx="2797478" cy="22834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/>
          <a:p>
            <a:pPr defTabSz="810490">
              <a:lnSpc>
                <a:spcPct val="80000"/>
              </a:lnSpc>
              <a:spcBef>
                <a:spcPts val="200"/>
              </a:spcBef>
              <a:defRPr sz="3800">
                <a:solidFill>
                  <a:srgbClr val="05488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Chronic Illness</a:t>
            </a:r>
          </a:p>
          <a:p>
            <a:pPr defTabSz="810490">
              <a:lnSpc>
                <a:spcPct val="80000"/>
              </a:lnSpc>
              <a:spcBef>
                <a:spcPts val="200"/>
              </a:spcBef>
              <a:defRPr sz="2400" b="0">
                <a:solidFill>
                  <a:srgbClr val="054881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like diabetes or an </a:t>
            </a:r>
            <a:br/>
            <a:r>
              <a:t>auto-immune disorder</a:t>
            </a:r>
          </a:p>
        </p:txBody>
      </p:sp>
      <p:pic>
        <p:nvPicPr>
          <p:cNvPr id="13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5328" y="12439651"/>
            <a:ext cx="3918788" cy="794915"/>
          </a:xfrm>
          <a:prstGeom prst="rect">
            <a:avLst/>
          </a:prstGeom>
          <a:ln w="3175">
            <a:miter lim="400000"/>
          </a:ln>
        </p:spPr>
      </p:pic>
      <p:sp>
        <p:nvSpPr>
          <p:cNvPr id="138" name="* Terms, conditions, and exclusions apply, incl. pre-existing conditions."/>
          <p:cNvSpPr txBox="1"/>
          <p:nvPr/>
        </p:nvSpPr>
        <p:spPr>
          <a:xfrm>
            <a:off x="796138" y="13234565"/>
            <a:ext cx="7338418" cy="341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876" tIns="49876" rIns="49876" bIns="49876">
            <a:spAutoFit/>
          </a:bodyPr>
          <a:lstStyle>
            <a:lvl1pPr defTabSz="810490">
              <a:lnSpc>
                <a:spcPct val="90000"/>
              </a:lnSpc>
              <a:defRPr sz="14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* Terms, conditions, and exclusions apply, incl. pre-existing conditions.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utterstock_451321816.jpg" descr="shutterstock_451321816.jpg"/>
          <p:cNvPicPr>
            <a:picLocks noChangeAspect="1"/>
          </p:cNvPicPr>
          <p:nvPr/>
        </p:nvPicPr>
        <p:blipFill>
          <a:blip r:embed="rId2"/>
          <a:srcRect l="1571" t="29246" r="4839" b="29246"/>
          <a:stretch>
            <a:fillRect/>
          </a:stretch>
        </p:blipFill>
        <p:spPr>
          <a:xfrm>
            <a:off x="-226750" y="-292308"/>
            <a:ext cx="24780721" cy="14300733"/>
          </a:xfrm>
          <a:prstGeom prst="rect">
            <a:avLst/>
          </a:prstGeom>
          <a:ln w="3175">
            <a:miter lim="400000"/>
          </a:ln>
        </p:spPr>
      </p:pic>
      <p:sp>
        <p:nvSpPr>
          <p:cNvPr id="140" name="EVEN THE BEST PLANS NEED A BACKUP."/>
          <p:cNvSpPr txBox="1"/>
          <p:nvPr/>
        </p:nvSpPr>
        <p:spPr>
          <a:xfrm>
            <a:off x="810192" y="611642"/>
            <a:ext cx="20852156" cy="39808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60000"/>
              </a:lnSpc>
              <a:defRPr sz="14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EVEN THE BEST P</a:t>
            </a:r>
            <a:r>
              <a:rPr spc="700"/>
              <a:t>L</a:t>
            </a:r>
            <a:r>
              <a:t>ANS NEED A B</a:t>
            </a:r>
            <a:r>
              <a:rPr spc="-419"/>
              <a:t>A</a:t>
            </a:r>
            <a:r>
              <a:t>CKUP.</a:t>
            </a:r>
          </a:p>
        </p:txBody>
      </p:sp>
      <p:sp>
        <p:nvSpPr>
          <p:cNvPr id="141" name="Our Tuition Protection Plan can help insure your investment in your future.…"/>
          <p:cNvSpPr txBox="1"/>
          <p:nvPr/>
        </p:nvSpPr>
        <p:spPr>
          <a:xfrm>
            <a:off x="11236269" y="6269556"/>
            <a:ext cx="7643940" cy="34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defRPr sz="4200" b="0">
                <a:solidFill>
                  <a:srgbClr val="074983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Our Tuition Protection Plan can help insure your investment in your future.</a:t>
            </a:r>
          </a:p>
          <a:p>
            <a:pPr algn="l" defTabSz="810490">
              <a:lnSpc>
                <a:spcPct val="90000"/>
              </a:lnSpc>
              <a:defRPr sz="4200" b="0">
                <a:solidFill>
                  <a:srgbClr val="074983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On campus, online, or abroad, we’ve got you covered.</a:t>
            </a:r>
          </a:p>
        </p:txBody>
      </p:sp>
      <p:sp>
        <p:nvSpPr>
          <p:cNvPr id="142" name="Rectangle"/>
          <p:cNvSpPr/>
          <p:nvPr/>
        </p:nvSpPr>
        <p:spPr>
          <a:xfrm>
            <a:off x="-94836" y="11566172"/>
            <a:ext cx="24516892" cy="2428610"/>
          </a:xfrm>
          <a:prstGeom prst="rect">
            <a:avLst/>
          </a:prstGeom>
          <a:gradFill>
            <a:gsLst>
              <a:gs pos="0">
                <a:srgbClr val="054982"/>
              </a:gs>
              <a:gs pos="100000">
                <a:srgbClr val="077DDF"/>
              </a:gs>
            </a:gsLst>
            <a:lin ang="5400000"/>
          </a:gradFill>
          <a:ln w="3175">
            <a:miter lim="400000"/>
          </a:ln>
        </p:spPr>
        <p:txBody>
          <a:bodyPr lIns="249381" tIns="249381" rIns="249381" bIns="249381" anchor="ctr"/>
          <a:lstStyle/>
          <a:p>
            <a:pPr defTabSz="810490">
              <a:lnSpc>
                <a:spcPct val="90000"/>
              </a:lnSpc>
              <a:spcBef>
                <a:spcPts val="900"/>
              </a:spcBef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</p:txBody>
      </p:sp>
      <p:grpSp>
        <p:nvGrpSpPr>
          <p:cNvPr id="149" name="Group"/>
          <p:cNvGrpSpPr/>
          <p:nvPr/>
        </p:nvGrpSpPr>
        <p:grpSpPr>
          <a:xfrm>
            <a:off x="810192" y="4592515"/>
            <a:ext cx="7355617" cy="8566509"/>
            <a:chOff x="0" y="0"/>
            <a:chExt cx="7355616" cy="8566508"/>
          </a:xfrm>
        </p:grpSpPr>
        <p:sp>
          <p:nvSpPr>
            <p:cNvPr id="143" name="Rounded Rectangle"/>
            <p:cNvSpPr/>
            <p:nvPr/>
          </p:nvSpPr>
          <p:spPr>
            <a:xfrm>
              <a:off x="0" y="0"/>
              <a:ext cx="7355617" cy="7570685"/>
            </a:xfrm>
            <a:prstGeom prst="roundRect">
              <a:avLst>
                <a:gd name="adj" fmla="val 7920"/>
              </a:avLst>
            </a:prstGeom>
            <a:solidFill>
              <a:srgbClr val="9CCB3B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" name="OPEN YOUR CAMERA AND SCAN THIS CODE FOR MORE INFO"/>
            <p:cNvSpPr txBox="1"/>
            <p:nvPr/>
          </p:nvSpPr>
          <p:spPr>
            <a:xfrm>
              <a:off x="348854" y="207562"/>
              <a:ext cx="6612601" cy="10934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9876" tIns="49876" rIns="49876" bIns="49876" numCol="1" anchor="t">
              <a:noAutofit/>
            </a:bodyPr>
            <a:lstStyle>
              <a:lvl1pPr defTabSz="810490">
                <a:lnSpc>
                  <a:spcPct val="80000"/>
                </a:lnSpc>
                <a:defRPr sz="29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OPEN YOUR CAMERA AND SCAN THIS CODE FOR MORE INFO</a:t>
              </a:r>
            </a:p>
          </p:txBody>
        </p:sp>
        <p:sp>
          <p:nvSpPr>
            <p:cNvPr id="145" name="Rounded Rectangle"/>
            <p:cNvSpPr/>
            <p:nvPr/>
          </p:nvSpPr>
          <p:spPr>
            <a:xfrm>
              <a:off x="0" y="1301053"/>
              <a:ext cx="7355617" cy="7265456"/>
            </a:xfrm>
            <a:prstGeom prst="roundRect">
              <a:avLst>
                <a:gd name="adj" fmla="val 8019"/>
              </a:avLst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1778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4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45" y="1809940"/>
              <a:ext cx="6437326" cy="633829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47" name="Rectangle"/>
            <p:cNvSpPr/>
            <p:nvPr/>
          </p:nvSpPr>
          <p:spPr>
            <a:xfrm>
              <a:off x="2745720" y="4185860"/>
              <a:ext cx="1818868" cy="1586448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48" name="Picture 4" descr="Picture 4"/>
            <p:cNvPicPr>
              <a:picLocks noChangeAspect="1"/>
            </p:cNvPicPr>
            <p:nvPr/>
          </p:nvPicPr>
          <p:blipFill>
            <a:blip r:embed="rId4"/>
            <a:srcRect t="15152" r="79285" b="29045"/>
            <a:stretch>
              <a:fillRect/>
            </a:stretch>
          </p:blipFill>
          <p:spPr>
            <a:xfrm>
              <a:off x="2880052" y="4403598"/>
              <a:ext cx="1595256" cy="128924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50" name="GradGuard.com/Tuition/schoolnamehere…"/>
          <p:cNvSpPr txBox="1"/>
          <p:nvPr/>
        </p:nvSpPr>
        <p:spPr>
          <a:xfrm>
            <a:off x="8832500" y="11724501"/>
            <a:ext cx="9637360" cy="1319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dirty="0" err="1">
                <a:solidFill>
                  <a:schemeClr val="bg1"/>
                </a:solidFill>
              </a:rPr>
              <a:t>GradGuard.com</a:t>
            </a:r>
            <a:r>
              <a:rPr lang="en-US" dirty="0">
                <a:solidFill>
                  <a:schemeClr val="bg1"/>
                </a:solidFill>
              </a:rPr>
              <a:t>/tuition/</a:t>
            </a:r>
            <a:r>
              <a:rPr lang="en-US" dirty="0" err="1">
                <a:solidFill>
                  <a:schemeClr val="bg1"/>
                </a:solidFill>
              </a:rPr>
              <a:t>cgu</a:t>
            </a:r>
            <a:endParaRPr dirty="0">
              <a:solidFill>
                <a:schemeClr val="bg1"/>
              </a:solidFill>
            </a:endParaRPr>
          </a:p>
          <a:p>
            <a:pPr algn="l" defTabSz="810490">
              <a:lnSpc>
                <a:spcPct val="90000"/>
              </a:lnSpc>
              <a:defRPr sz="5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(877) 794-6603</a:t>
            </a:r>
          </a:p>
        </p:txBody>
      </p:sp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5328" y="12439651"/>
            <a:ext cx="3918788" cy="794915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76646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utterstock_172074812.jpg" descr="shutterstock_172074812.jpg"/>
          <p:cNvPicPr>
            <a:picLocks noChangeAspect="1"/>
          </p:cNvPicPr>
          <p:nvPr/>
        </p:nvPicPr>
        <p:blipFill>
          <a:blip r:embed="rId2"/>
          <a:srcRect l="6889" r="1387"/>
          <a:stretch>
            <a:fillRect/>
          </a:stretch>
        </p:blipFill>
        <p:spPr>
          <a:xfrm>
            <a:off x="11889219" y="0"/>
            <a:ext cx="12494747" cy="11929226"/>
          </a:xfrm>
          <a:prstGeom prst="rect">
            <a:avLst/>
          </a:prstGeom>
          <a:ln w="3175">
            <a:miter lim="400000"/>
          </a:ln>
        </p:spPr>
      </p:pic>
      <p:sp>
        <p:nvSpPr>
          <p:cNvPr id="154" name="You can.…"/>
          <p:cNvSpPr txBox="1"/>
          <p:nvPr/>
        </p:nvSpPr>
        <p:spPr>
          <a:xfrm>
            <a:off x="9221967" y="4592514"/>
            <a:ext cx="6612601" cy="57513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spcBef>
                <a:spcPts val="1900"/>
              </a:spcBef>
              <a:defRPr sz="3600">
                <a:solidFill>
                  <a:srgbClr val="07498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You can.</a:t>
            </a:r>
          </a:p>
          <a:p>
            <a:pPr algn="l" defTabSz="810490">
              <a:spcBef>
                <a:spcPts val="1900"/>
              </a:spcBef>
              <a:defRPr b="0">
                <a:solidFill>
                  <a:srgbClr val="074983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Education is one of your biggest investments so help protect up to 100% of tuition, fees, room and board. </a:t>
            </a:r>
          </a:p>
          <a:p>
            <a:pPr algn="l" defTabSz="810490">
              <a:spcBef>
                <a:spcPts val="1900"/>
              </a:spcBef>
              <a:defRPr b="0">
                <a:solidFill>
                  <a:srgbClr val="074983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Protection for withdrawals any time during the semester for a covered physical illness/injury or mental health condition.</a:t>
            </a:r>
          </a:p>
          <a:p>
            <a:pPr algn="l" defTabSz="810490">
              <a:spcBef>
                <a:spcPts val="1900"/>
              </a:spcBef>
              <a:defRPr b="0">
                <a:solidFill>
                  <a:srgbClr val="074983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Tuition Insurance picks up where your school’s refund policy leaves off.</a:t>
            </a:r>
          </a:p>
        </p:txBody>
      </p:sp>
      <p:sp>
        <p:nvSpPr>
          <p:cNvPr id="155" name="IF YOU COULD PROTECT YOUR INVESTMENT IN EDUCATION, WOULD YOU?"/>
          <p:cNvSpPr txBox="1"/>
          <p:nvPr/>
        </p:nvSpPr>
        <p:spPr>
          <a:xfrm>
            <a:off x="1066940" y="577678"/>
            <a:ext cx="15352125" cy="36659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>
            <a:lvl1pPr algn="l" defTabSz="810490">
              <a:lnSpc>
                <a:spcPct val="70000"/>
              </a:lnSpc>
              <a:defRPr sz="8600">
                <a:solidFill>
                  <a:srgbClr val="05488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IF YOU COULD PROTECT YOUR INVESTMENT IN EDUCATION, WOULD YOU?</a:t>
            </a:r>
          </a:p>
        </p:txBody>
      </p:sp>
      <p:sp>
        <p:nvSpPr>
          <p:cNvPr id="156" name="Rectangle"/>
          <p:cNvSpPr/>
          <p:nvPr/>
        </p:nvSpPr>
        <p:spPr>
          <a:xfrm>
            <a:off x="-94791" y="11376290"/>
            <a:ext cx="24516892" cy="2428610"/>
          </a:xfrm>
          <a:prstGeom prst="rect">
            <a:avLst/>
          </a:prstGeom>
          <a:gradFill>
            <a:gsLst>
              <a:gs pos="0">
                <a:srgbClr val="054982"/>
              </a:gs>
              <a:gs pos="100000">
                <a:srgbClr val="077DDF"/>
              </a:gs>
            </a:gsLst>
            <a:lin ang="5400000"/>
          </a:gradFill>
          <a:ln w="3175">
            <a:miter lim="400000"/>
          </a:ln>
        </p:spPr>
        <p:txBody>
          <a:bodyPr lIns="249381" tIns="249381" rIns="249381" bIns="249381" anchor="ctr"/>
          <a:lstStyle/>
          <a:p>
            <a:pPr defTabSz="810490">
              <a:lnSpc>
                <a:spcPct val="90000"/>
              </a:lnSpc>
              <a:spcBef>
                <a:spcPts val="900"/>
              </a:spcBef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</p:txBody>
      </p:sp>
      <p:grpSp>
        <p:nvGrpSpPr>
          <p:cNvPr id="163" name="Group"/>
          <p:cNvGrpSpPr/>
          <p:nvPr/>
        </p:nvGrpSpPr>
        <p:grpSpPr>
          <a:xfrm>
            <a:off x="1089592" y="4592515"/>
            <a:ext cx="7355617" cy="8566509"/>
            <a:chOff x="0" y="0"/>
            <a:chExt cx="7355616" cy="8566508"/>
          </a:xfrm>
        </p:grpSpPr>
        <p:sp>
          <p:nvSpPr>
            <p:cNvPr id="157" name="Rounded Rectangle"/>
            <p:cNvSpPr/>
            <p:nvPr/>
          </p:nvSpPr>
          <p:spPr>
            <a:xfrm>
              <a:off x="0" y="0"/>
              <a:ext cx="7355617" cy="7570685"/>
            </a:xfrm>
            <a:prstGeom prst="roundRect">
              <a:avLst>
                <a:gd name="adj" fmla="val 7920"/>
              </a:avLst>
            </a:prstGeom>
            <a:solidFill>
              <a:srgbClr val="9CCB3B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8" name="OPEN YOUR CAMERA AND SCAN THIS CODE FOR MORE INFO"/>
            <p:cNvSpPr txBox="1"/>
            <p:nvPr/>
          </p:nvSpPr>
          <p:spPr>
            <a:xfrm>
              <a:off x="348854" y="207562"/>
              <a:ext cx="6612601" cy="10934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9876" tIns="49876" rIns="49876" bIns="49876" numCol="1" anchor="t">
              <a:noAutofit/>
            </a:bodyPr>
            <a:lstStyle>
              <a:lvl1pPr defTabSz="810490">
                <a:lnSpc>
                  <a:spcPct val="80000"/>
                </a:lnSpc>
                <a:defRPr sz="29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OPEN YOUR CAMERA AND SCAN THIS CODE FOR MORE INFO</a:t>
              </a:r>
            </a:p>
          </p:txBody>
        </p:sp>
        <p:sp>
          <p:nvSpPr>
            <p:cNvPr id="159" name="Rounded Rectangle"/>
            <p:cNvSpPr/>
            <p:nvPr/>
          </p:nvSpPr>
          <p:spPr>
            <a:xfrm>
              <a:off x="0" y="1301053"/>
              <a:ext cx="7355617" cy="7265456"/>
            </a:xfrm>
            <a:prstGeom prst="roundRect">
              <a:avLst>
                <a:gd name="adj" fmla="val 8019"/>
              </a:avLst>
            </a:prstGeom>
            <a:solidFill>
              <a:srgbClr val="FFFFFF"/>
            </a:solidFill>
            <a:ln w="3175" cap="flat">
              <a:noFill/>
              <a:miter lim="400000"/>
            </a:ln>
            <a:effectLst>
              <a:outerShdw blurRad="1778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45" y="1809940"/>
              <a:ext cx="6437326" cy="633829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61" name="Rectangle"/>
            <p:cNvSpPr/>
            <p:nvPr/>
          </p:nvSpPr>
          <p:spPr>
            <a:xfrm>
              <a:off x="2745720" y="4185860"/>
              <a:ext cx="1818868" cy="1586448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2" name="Picture 4" descr="Picture 4"/>
            <p:cNvPicPr>
              <a:picLocks noChangeAspect="1"/>
            </p:cNvPicPr>
            <p:nvPr/>
          </p:nvPicPr>
          <p:blipFill>
            <a:blip r:embed="rId4"/>
            <a:srcRect t="15152" r="79285" b="29045"/>
            <a:stretch>
              <a:fillRect/>
            </a:stretch>
          </p:blipFill>
          <p:spPr>
            <a:xfrm>
              <a:off x="2880052" y="4403598"/>
              <a:ext cx="1595256" cy="128924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64" name="GradGuard.com/Tuition/schoolnamehere…"/>
          <p:cNvSpPr txBox="1"/>
          <p:nvPr/>
        </p:nvSpPr>
        <p:spPr>
          <a:xfrm>
            <a:off x="9221967" y="11724501"/>
            <a:ext cx="9637360" cy="1319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9876" tIns="49876" rIns="49876" bIns="49876">
            <a:spAutoFit/>
          </a:bodyPr>
          <a:lstStyle/>
          <a:p>
            <a:pPr algn="l" defTabSz="810490">
              <a:lnSpc>
                <a:spcPct val="90000"/>
              </a:lnSpc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dirty="0" err="1">
                <a:solidFill>
                  <a:schemeClr val="bg1"/>
                </a:solidFill>
              </a:rPr>
              <a:t>GradGuard.com</a:t>
            </a:r>
            <a:r>
              <a:rPr lang="en-US" dirty="0">
                <a:solidFill>
                  <a:schemeClr val="bg1"/>
                </a:solidFill>
              </a:rPr>
              <a:t>/tuition/</a:t>
            </a:r>
            <a:r>
              <a:rPr lang="en-US">
                <a:solidFill>
                  <a:schemeClr val="bg1"/>
                </a:solidFill>
              </a:rPr>
              <a:t>cgu</a:t>
            </a:r>
            <a:endParaRPr dirty="0">
              <a:solidFill>
                <a:schemeClr val="bg1"/>
              </a:solidFill>
            </a:endParaRPr>
          </a:p>
          <a:p>
            <a:pPr algn="l" defTabSz="810490">
              <a:lnSpc>
                <a:spcPct val="90000"/>
              </a:lnSpc>
              <a:defRPr sz="5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(877) 794-6603</a:t>
            </a:r>
          </a:p>
        </p:txBody>
      </p:sp>
    </p:spTree>
    <p:extLst>
      <p:ext uri="{BB962C8B-B14F-4D97-AF65-F5344CB8AC3E}">
        <p14:creationId xmlns:p14="http://schemas.microsoft.com/office/powerpoint/2010/main" val="1720938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080" tIns="22080" rIns="22080" bIns="2208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080" tIns="22080" rIns="22080" bIns="2208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</Words>
  <Application>Microsoft Macintosh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Medium</vt:lpstr>
      <vt:lpstr>Avenir Next Regular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Lisa Beggs</cp:lastModifiedBy>
  <cp:revision>26</cp:revision>
  <dcterms:modified xsi:type="dcterms:W3CDTF">2020-08-06T18:40:48Z</dcterms:modified>
</cp:coreProperties>
</file>